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sldIdLst>
    <p:sldId id="256" r:id="rId2"/>
    <p:sldId id="320" r:id="rId3"/>
    <p:sldId id="287" r:id="rId4"/>
    <p:sldId id="257" r:id="rId5"/>
    <p:sldId id="261" r:id="rId6"/>
    <p:sldId id="276" r:id="rId7"/>
    <p:sldId id="263" r:id="rId8"/>
    <p:sldId id="262" r:id="rId9"/>
    <p:sldId id="277" r:id="rId10"/>
    <p:sldId id="278" r:id="rId11"/>
    <p:sldId id="264" r:id="rId12"/>
    <p:sldId id="279" r:id="rId13"/>
    <p:sldId id="318" r:id="rId14"/>
    <p:sldId id="265" r:id="rId15"/>
    <p:sldId id="283" r:id="rId16"/>
    <p:sldId id="267" r:id="rId17"/>
    <p:sldId id="319" r:id="rId18"/>
    <p:sldId id="271" r:id="rId19"/>
    <p:sldId id="317" r:id="rId20"/>
    <p:sldId id="315" r:id="rId21"/>
    <p:sldId id="316" r:id="rId22"/>
    <p:sldId id="313" r:id="rId23"/>
    <p:sldId id="302" r:id="rId24"/>
    <p:sldId id="303" r:id="rId25"/>
    <p:sldId id="304" r:id="rId26"/>
    <p:sldId id="305" r:id="rId27"/>
    <p:sldId id="307" r:id="rId28"/>
    <p:sldId id="308" r:id="rId29"/>
    <p:sldId id="310" r:id="rId30"/>
    <p:sldId id="311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MY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4A81C23-F6A4-4299-9079-C86BED531BCF}" type="datetimeFigureOut">
              <a:rPr lang="en-MY" smtClean="0"/>
              <a:t>2/5/2018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E7BAEE6-12C3-41E9-85B7-203CAF828DD1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mtClean="0">
                <a:latin typeface="Arial Narrow" pitchFamily="34" charset="0"/>
              </a:rPr>
              <a:t> PENGURUSAN TINGKAH LAKU DAN DISIPLIN</a:t>
            </a:r>
            <a:endParaRPr lang="en-MY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719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…Jenis-jenis Devian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772816"/>
            <a:ext cx="8496944" cy="4824536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DEVIAN RITUAL</a:t>
            </a:r>
          </a:p>
          <a:p>
            <a:pPr>
              <a:buClr>
                <a:schemeClr val="tx1"/>
              </a:buClr>
            </a:pPr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MY" sz="2200" smtClean="0">
                <a:latin typeface="Arial Narrow" pitchFamily="34" charset="0"/>
              </a:rPr>
              <a:t>Tindakan mengulang-ulang suatu perbuatan.</a:t>
            </a:r>
          </a:p>
          <a:p>
            <a:pPr lvl="1">
              <a:buClr>
                <a:schemeClr val="tx1"/>
              </a:buClr>
            </a:pPr>
            <a:endParaRPr lang="en-MY" sz="2200" smtClean="0">
              <a:latin typeface="Arial Narrow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Misalnya</a:t>
            </a:r>
            <a:r>
              <a:rPr lang="en-MY" sz="2200" smtClean="0">
                <a:latin typeface="Arial Narrow" pitchFamily="34" charset="0"/>
              </a:rPr>
              <a:t>: pelajar yang selalu kecewa akan mengulang-ulang tingkah laku yang sama. </a:t>
            </a:r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546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…Jenis-jenis Devian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496944" cy="4752528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DEVIAN UNDUR </a:t>
            </a:r>
          </a:p>
          <a:p>
            <a:pPr>
              <a:buClr>
                <a:schemeClr val="tx1"/>
              </a:buClr>
            </a:pPr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Seseorang yang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tidak lagi berminat dengan matlamatnya lalu melakukan alternatif lain</a:t>
            </a:r>
            <a:r>
              <a:rPr lang="en-MY" sz="2200" smtClean="0">
                <a:latin typeface="Arial Narrow" pitchFamily="34" charset="0"/>
              </a:rPr>
              <a:t> sebagai tindakan.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Misalnya: Pelajar yang sudah kecewa dengan pelajaran misalnya akan melakukan ponteng sekolah.</a:t>
            </a:r>
          </a:p>
          <a:p>
            <a:pPr marL="457200" lvl="1" indent="0">
              <a:buNone/>
            </a:pPr>
            <a:endParaRPr lang="en-MY" sz="220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93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…Jenis-jenis Devian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496944" cy="4752528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DEVIAN MENENTANG</a:t>
            </a:r>
          </a:p>
          <a:p>
            <a:pPr>
              <a:buClr>
                <a:schemeClr val="tx1"/>
              </a:buClr>
            </a:pPr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Menolak matlamat persekolahan dan menggantikannya dengan matlamat lain seperti mencuri. </a:t>
            </a:r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679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/>
              <a:t>PERSOALAN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132856"/>
            <a:ext cx="7772400" cy="3886944"/>
          </a:xfrm>
        </p:spPr>
        <p:txBody>
          <a:bodyPr>
            <a:normAutofit/>
          </a:bodyPr>
          <a:lstStyle/>
          <a:p>
            <a:pPr algn="ctr"/>
            <a:r>
              <a:rPr lang="en-MY" sz="2800" smtClean="0"/>
              <a:t>Pada pandangan anda apakah punca tingkah laku devian berlaku di sekolah?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355264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Punca Devian – Kelas Sosial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772816"/>
            <a:ext cx="8496944" cy="4824536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</a:pP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Latar belakang budaya keluarga </a:t>
            </a:r>
            <a:r>
              <a:rPr lang="en-MY" sz="2200" smtClean="0">
                <a:latin typeface="Arial Narrow" pitchFamily="34" charset="0"/>
              </a:rPr>
              <a:t>mempengaruhi pelajar kerana mereka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lebih banyak menghabiskan masa</a:t>
            </a:r>
            <a:r>
              <a:rPr lang="en-MY" sz="2200" smtClean="0">
                <a:latin typeface="Arial Narrow" pitchFamily="34" charset="0"/>
              </a:rPr>
              <a:t> di rumah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bersama</a:t>
            </a:r>
            <a:r>
              <a:rPr lang="en-MY" sz="2200" smtClean="0">
                <a:latin typeface="Arial Narrow" pitchFamily="34" charset="0"/>
              </a:rPr>
              <a:t> keluarga.</a:t>
            </a:r>
          </a:p>
          <a:p>
            <a:pPr>
              <a:buClr>
                <a:schemeClr val="tx1"/>
              </a:buClr>
            </a:pPr>
            <a:endParaRPr lang="en-MY" sz="2200" smtClean="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r>
              <a:rPr lang="en-MY" sz="2200" smtClean="0">
                <a:latin typeface="Arial Narrow" pitchFamily="34" charset="0"/>
              </a:rPr>
              <a:t>Sesetengah </a:t>
            </a:r>
            <a:r>
              <a:rPr lang="en-MY" sz="2200">
                <a:latin typeface="Arial Narrow" pitchFamily="34" charset="0"/>
              </a:rPr>
              <a:t>tingkah laku mereka adalah bertentangan dengan apa yang dikehendaki sekolah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>
              <a:buClr>
                <a:schemeClr val="tx1"/>
              </a:buClr>
            </a:pPr>
            <a:endParaRPr lang="en-MY" sz="2200">
              <a:latin typeface="Arial Narrow" pitchFamily="34" charset="0"/>
            </a:endParaRPr>
          </a:p>
          <a:p>
            <a:pPr marL="274320" lvl="1" indent="-228600">
              <a:buClr>
                <a:schemeClr val="tx1"/>
              </a:buClr>
              <a:buFont typeface="Wingdings 2" pitchFamily="18" charset="2"/>
              <a:buChar char=""/>
            </a:pPr>
            <a:r>
              <a:rPr lang="en-MY" sz="2200">
                <a:latin typeface="Arial Narrow" pitchFamily="34" charset="0"/>
              </a:rPr>
              <a:t>Misalnya pelajar dengan latar belakang kelas sosial rendah dikatakan membawa nilai-nilai seperti kekasaran, menunjuk-nunjuk, kekuasaan, tidak mementingkan kelulusan akademik, lebih mementingkan ganjaran yang cepat, dan ingin segera menceburi sektor pekerjaan bagi mendapat wang. </a:t>
            </a:r>
            <a:endParaRPr lang="en-MY" sz="2200" smtClean="0">
              <a:latin typeface="Arial Narrow" pitchFamily="34" charset="0"/>
            </a:endParaRPr>
          </a:p>
          <a:p>
            <a:pPr marL="274320" lvl="1" indent="-228600">
              <a:buClr>
                <a:schemeClr val="tx1"/>
              </a:buClr>
              <a:buFont typeface="Wingdings 2" pitchFamily="18" charset="2"/>
              <a:buChar char=""/>
            </a:pPr>
            <a:endParaRPr lang="en-MY" sz="2200" smtClean="0">
              <a:latin typeface="Arial Narrow" pitchFamily="34" charset="0"/>
            </a:endParaRPr>
          </a:p>
          <a:p>
            <a:pPr marL="274320" lvl="1" indent="-228600">
              <a:buClr>
                <a:schemeClr val="tx1"/>
              </a:buClr>
              <a:buFont typeface="Wingdings 2" pitchFamily="18" charset="2"/>
              <a:buChar char=""/>
            </a:pPr>
            <a:r>
              <a:rPr lang="en-MY" sz="2200">
                <a:latin typeface="Arial Narrow" pitchFamily="34" charset="0"/>
              </a:rPr>
              <a:t>Kesannya mereka melakukan aktiviti tidak berfaedah seperti lepak dan sebagainya. </a:t>
            </a:r>
          </a:p>
          <a:p>
            <a:pPr marL="274320" lvl="1" indent="-228600">
              <a:buClr>
                <a:schemeClr val="tx1"/>
              </a:buClr>
              <a:buFont typeface="Wingdings 2" pitchFamily="18" charset="2"/>
              <a:buChar char=""/>
            </a:pPr>
            <a:endParaRPr lang="en-MY" sz="220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endParaRPr lang="en-MY" sz="2200">
              <a:latin typeface="Arial Narrow" pitchFamily="34" charset="0"/>
            </a:endParaRPr>
          </a:p>
          <a:p>
            <a:pPr lvl="1">
              <a:buClr>
                <a:schemeClr val="tx1"/>
              </a:buClr>
            </a:pPr>
            <a:endParaRPr lang="en-MY" sz="2200" smtClean="0">
              <a:latin typeface="Arial Narrow" pitchFamily="34" charset="0"/>
            </a:endParaRPr>
          </a:p>
          <a:p>
            <a:pPr lvl="1">
              <a:buClr>
                <a:schemeClr val="tx1"/>
              </a:buClr>
            </a:pPr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626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…Punca Devian-jantina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496944" cy="499715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MY" sz="2200" smtClean="0">
                <a:latin typeface="Arial Narrow" pitchFamily="34" charset="0"/>
              </a:rPr>
              <a:t>Kajian </a:t>
            </a:r>
            <a:r>
              <a:rPr lang="en-MY" sz="2200">
                <a:latin typeface="Arial Narrow" pitchFamily="34" charset="0"/>
              </a:rPr>
              <a:t>menunjukkan devian </a:t>
            </a:r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lebih banyak dilakukan oleh pelajar lelaki </a:t>
            </a:r>
            <a:r>
              <a:rPr lang="en-MY" sz="2200">
                <a:latin typeface="Arial Narrow" pitchFamily="34" charset="0"/>
              </a:rPr>
              <a:t>seperti merokok, berjudi, membuli, ponteng, samseng, dan vandalisme. </a:t>
            </a:r>
            <a:endParaRPr lang="en-MY" sz="2200" smtClean="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endParaRPr lang="en-MY" sz="220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Pelajar perempuan </a:t>
            </a:r>
            <a:r>
              <a:rPr lang="en-MY" sz="2200">
                <a:latin typeface="Arial Narrow" pitchFamily="34" charset="0"/>
              </a:rPr>
              <a:t>sering dikaitkan dengan </a:t>
            </a:r>
            <a:r>
              <a:rPr lang="en-MY" sz="2200" smtClean="0">
                <a:latin typeface="Arial Narrow" pitchFamily="34" charset="0"/>
              </a:rPr>
              <a:t>kesalahan </a:t>
            </a:r>
            <a:r>
              <a:rPr lang="en-MY" sz="2200">
                <a:latin typeface="Arial Narrow" pitchFamily="34" charset="0"/>
              </a:rPr>
              <a:t>melibatkan cara berpakaian, bersolek, vandalisme dan berpasangan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>
              <a:buClr>
                <a:schemeClr val="tx1"/>
              </a:buClr>
            </a:pPr>
            <a:endParaRPr lang="en-MY" sz="220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r>
              <a:rPr lang="en-MY" sz="2200" smtClean="0">
                <a:latin typeface="Arial Narrow" pitchFamily="34" charset="0"/>
              </a:rPr>
              <a:t>Puncanya dikaitkan </a:t>
            </a:r>
            <a:r>
              <a:rPr lang="en-MY" sz="2200">
                <a:latin typeface="Arial Narrow" pitchFamily="34" charset="0"/>
              </a:rPr>
              <a:t>dengan bentuk sosialisasi berbeza antara pelajar lelaki dan perempuan sejak kecil lagi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>
              <a:buClr>
                <a:schemeClr val="tx1"/>
              </a:buClr>
            </a:pPr>
            <a:endParaRPr lang="en-MY" sz="220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r>
              <a:rPr lang="pt-BR" sz="2200">
                <a:latin typeface="Arial Narrow" pitchFamily="34" charset="0"/>
              </a:rPr>
              <a:t>Pelajar lelaki semenjak kecil lagi diasuh supaya menjadi maskulin sementara pelajar wanita menjadi feminin. </a:t>
            </a:r>
            <a:endParaRPr lang="pt-BR" sz="2200" smtClean="0">
              <a:latin typeface="Arial Narrow" pitchFamily="34" charset="0"/>
            </a:endParaRPr>
          </a:p>
          <a:p>
            <a:pPr lvl="1">
              <a:buClr>
                <a:schemeClr val="tx1"/>
              </a:buClr>
            </a:pPr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20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…Punca Devian-jantina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496944" cy="499715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pt-BR" sz="2200" smtClean="0">
                <a:latin typeface="Arial Narrow" pitchFamily="34" charset="0"/>
              </a:rPr>
              <a:t>Sifat </a:t>
            </a:r>
            <a:r>
              <a:rPr lang="pt-BR" sz="2200">
                <a:latin typeface="Arial Narrow" pitchFamily="34" charset="0"/>
              </a:rPr>
              <a:t>kelelakian yang kasar juga mempunyai kaitan dengan kelas sosial pelajar di mana pelajar lelaki daripada kelas sosial rendah didakwa </a:t>
            </a:r>
            <a:r>
              <a:rPr lang="pt-BR" sz="2200" smtClean="0">
                <a:latin typeface="Arial Narrow" pitchFamily="34" charset="0"/>
              </a:rPr>
              <a:t>cenderung bertingkah laku devian </a:t>
            </a:r>
            <a:r>
              <a:rPr lang="pt-BR" sz="2200">
                <a:latin typeface="Arial Narrow" pitchFamily="34" charset="0"/>
              </a:rPr>
              <a:t>berbanding pelajar lelaki kelas sosial atas. </a:t>
            </a:r>
            <a:endParaRPr lang="pt-BR" sz="2200" smtClean="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endParaRPr lang="pt-BR" sz="2200" smtClean="0">
              <a:latin typeface="Arial Narrow" pitchFamily="34" charset="0"/>
            </a:endParaRPr>
          </a:p>
          <a:p>
            <a:pPr>
              <a:buClr>
                <a:schemeClr val="tx1"/>
              </a:buClr>
            </a:pPr>
            <a:r>
              <a:rPr lang="sv-SE" sz="2200" smtClean="0">
                <a:latin typeface="Arial Narrow" pitchFamily="34" charset="0"/>
              </a:rPr>
              <a:t>Selain itu, hubungan </a:t>
            </a:r>
            <a:r>
              <a:rPr lang="sv-SE" sz="2200">
                <a:latin typeface="Arial Narrow" pitchFamily="34" charset="0"/>
              </a:rPr>
              <a:t>rakan sebaya jantina yang sama akan mempengaruhi tindakan devian secara berkumpulan</a:t>
            </a:r>
            <a:r>
              <a:rPr lang="sv-SE" sz="2200" smtClean="0">
                <a:latin typeface="Arial Narrow" pitchFamily="34" charset="0"/>
              </a:rPr>
              <a:t>.</a:t>
            </a:r>
          </a:p>
          <a:p>
            <a:pPr>
              <a:buClr>
                <a:schemeClr val="tx1"/>
              </a:buClr>
            </a:pPr>
            <a:endParaRPr lang="sv-SE" sz="2200">
              <a:latin typeface="Arial Narrow" pitchFamily="34" charset="0"/>
            </a:endParaRPr>
          </a:p>
          <a:p>
            <a:pPr marL="320040" lvl="1" indent="0">
              <a:buClr>
                <a:schemeClr val="tx1"/>
              </a:buClr>
              <a:buNone/>
            </a:pPr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56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/>
              <a:t>REFLEKSI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MY" smtClean="0"/>
              <a:t>Pada suatu hari anda terlihat beberapa orang murid sedang membuli seorang murid. Apakah tindakan yang anda akan lakukan?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21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mtClean="0">
                <a:latin typeface="Arial Narrow" pitchFamily="34" charset="0"/>
              </a:rPr>
              <a:t>Prosedur Disiplin dan Salah Laku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Pendekatan dalam menangani salah laku </a:t>
            </a:r>
            <a:r>
              <a:rPr lang="en-MY" sz="2200" smtClean="0">
                <a:latin typeface="Arial Narrow" pitchFamily="34" charset="0"/>
              </a:rPr>
              <a:t>umumnya adalah berasaskan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teguran, nasihat, dan kaunseling</a:t>
            </a:r>
            <a:r>
              <a:rPr lang="en-MY" sz="2200" smtClean="0">
                <a:latin typeface="Arial Narrow" pitchFamily="34" charset="0"/>
              </a:rPr>
              <a:t>. Pendekatan ini dianggap menepati ciri-ciri moraliti moden seperti yang dinyatakan oleh Durkheim. </a:t>
            </a:r>
          </a:p>
          <a:p>
            <a:endParaRPr lang="en-MY" sz="2200">
              <a:latin typeface="Arial Narrow" pitchFamily="34" charset="0"/>
            </a:endParaRPr>
          </a:p>
          <a:p>
            <a:r>
              <a:rPr lang="en-MY" sz="2200" smtClean="0">
                <a:latin typeface="Arial Narrow" pitchFamily="34" charset="0"/>
              </a:rPr>
              <a:t>Walau bagaimanapun, pembentukan disiplin tanpa unsur hukuman terhadap salah laku adalah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bercanggah dengan usaha pembentukan individu untuk berfungsi dalam masyarakat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endParaRPr lang="en-MY" sz="2200">
              <a:latin typeface="Arial Narrow" pitchFamily="34" charset="0"/>
            </a:endParaRPr>
          </a:p>
          <a:p>
            <a:r>
              <a:rPr lang="en-MY" sz="2200" smtClean="0">
                <a:latin typeface="Arial Narrow" pitchFamily="34" charset="0"/>
              </a:rPr>
              <a:t>Sekolah sebagai masyarakat mikro seharusnya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mempunyai ciri-ciri yang terdapat dalam masyarakat</a:t>
            </a:r>
            <a:r>
              <a:rPr lang="en-MY" sz="2200" smtClean="0">
                <a:latin typeface="Arial Narrow" pitchFamily="34" charset="0"/>
              </a:rPr>
              <a:t> makro. Dlm masyarakat makro terdapat berbagai-bagai hukuman: penjara, buang daerah, hukuman gantung. </a:t>
            </a:r>
          </a:p>
          <a:p>
            <a:endParaRPr lang="en-MY" sz="2200" smtClean="0">
              <a:latin typeface="Arial Narrow" pitchFamily="34" charset="0"/>
            </a:endParaRPr>
          </a:p>
          <a:p>
            <a:r>
              <a:rPr lang="en-MY" sz="2200">
                <a:latin typeface="Arial Narrow" pitchFamily="34" charset="0"/>
              </a:rPr>
              <a:t>Tanpa pendedahan mengenai bentuk hukuman terhadap kesalahan dalam masyarakat, </a:t>
            </a:r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pelajar mungkin tidak sedar akan akibat buruk perbuatan salah laku mereka</a:t>
            </a:r>
            <a:r>
              <a:rPr lang="en-MY" sz="2200">
                <a:latin typeface="Arial Narrow" pitchFamily="34" charset="0"/>
              </a:rPr>
              <a:t>. </a:t>
            </a:r>
          </a:p>
          <a:p>
            <a:endParaRPr lang="en-MY" sz="2200" smtClean="0">
              <a:latin typeface="Arial Narrow" pitchFamily="34" charset="0"/>
            </a:endParaRPr>
          </a:p>
          <a:p>
            <a:endParaRPr lang="en-MY" sz="2000">
              <a:latin typeface="Arial Narrow" pitchFamily="34" charset="0"/>
            </a:endParaRPr>
          </a:p>
          <a:p>
            <a:endParaRPr lang="en-MY" sz="20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92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fld id="{02C70942-94BD-4F49-91D8-37A7582E20E6}" type="slidenum">
              <a:rPr lang="en-US" altLang="en-US" b="1" smtClean="0">
                <a:solidFill>
                  <a:schemeClr val="tx1"/>
                </a:solidFill>
              </a:rPr>
              <a:pPr/>
              <a:t>19</a:t>
            </a:fld>
            <a:endParaRPr lang="en-US" altLang="en-US" b="1">
              <a:solidFill>
                <a:schemeClr val="tx1"/>
              </a:solidFill>
            </a:endParaRPr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990600" y="228600"/>
            <a:ext cx="7620000" cy="533400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Tatacara menangani masalah disiplin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381000" y="838200"/>
            <a:ext cx="914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1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1447800" y="838200"/>
            <a:ext cx="70866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Menerima aduan salah laku pelajar/murid.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05" name="Rectangle 5"/>
          <p:cNvSpPr>
            <a:spLocks noChangeArrowheads="1"/>
          </p:cNvSpPr>
          <p:nvPr/>
        </p:nvSpPr>
        <p:spPr bwMode="auto">
          <a:xfrm>
            <a:off x="381000" y="1447800"/>
            <a:ext cx="9144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2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06" name="Rectangle 6"/>
          <p:cNvSpPr>
            <a:spLocks noChangeArrowheads="1"/>
          </p:cNvSpPr>
          <p:nvPr/>
        </p:nvSpPr>
        <p:spPr bwMode="auto">
          <a:xfrm>
            <a:off x="1447800" y="1447800"/>
            <a:ext cx="70866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Memastikan akan kebenaran aduan yang diterima.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07" name="Rectangle 7"/>
          <p:cNvSpPr>
            <a:spLocks noChangeArrowheads="1"/>
          </p:cNvSpPr>
          <p:nvPr/>
        </p:nvSpPr>
        <p:spPr bwMode="auto">
          <a:xfrm>
            <a:off x="1447800" y="32004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3.2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08" name="Rectangle 8"/>
          <p:cNvSpPr>
            <a:spLocks noChangeArrowheads="1"/>
          </p:cNvSpPr>
          <p:nvPr/>
        </p:nvSpPr>
        <p:spPr bwMode="auto">
          <a:xfrm>
            <a:off x="2514600" y="4953000"/>
            <a:ext cx="60198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Sekiranya pelajar membuktikan bahawa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t</a:t>
            </a:r>
            <a:r>
              <a:rPr lang="en-US" altLang="en-US" sz="1800" b="1" smtClean="0">
                <a:latin typeface="Eurostile" pitchFamily="34" charset="0"/>
              </a:rPr>
              <a:t>idak bersalah ,pengetua/guru besar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b</a:t>
            </a:r>
            <a:r>
              <a:rPr lang="en-US" altLang="en-US" sz="1800" b="1" smtClean="0">
                <a:latin typeface="Eurostile" pitchFamily="34" charset="0"/>
              </a:rPr>
              <a:t>uat keputusan bahawa tuduhan tiada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b</a:t>
            </a:r>
            <a:r>
              <a:rPr lang="en-US" altLang="en-US" sz="1800" b="1" smtClean="0">
                <a:latin typeface="Eurostile" pitchFamily="34" charset="0"/>
              </a:rPr>
              <a:t>ukti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09" name="Rectangle 9"/>
          <p:cNvSpPr>
            <a:spLocks noChangeArrowheads="1"/>
          </p:cNvSpPr>
          <p:nvPr/>
        </p:nvSpPr>
        <p:spPr bwMode="auto">
          <a:xfrm>
            <a:off x="1447800" y="6096000"/>
            <a:ext cx="914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3.5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10" name="Rectangle 10"/>
          <p:cNvSpPr>
            <a:spLocks noChangeArrowheads="1"/>
          </p:cNvSpPr>
          <p:nvPr/>
        </p:nvSpPr>
        <p:spPr bwMode="auto">
          <a:xfrm>
            <a:off x="2514600" y="4191000"/>
            <a:ext cx="6019800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b="1">
                <a:latin typeface="Eurostile" pitchFamily="34" charset="0"/>
              </a:rPr>
              <a:t>S</a:t>
            </a:r>
            <a:r>
              <a:rPr lang="en-US" altLang="en-US" sz="1800" b="1" smtClean="0">
                <a:latin typeface="Eurostile" pitchFamily="34" charset="0"/>
              </a:rPr>
              <a:t>eorang pelajar belum bersalah jika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t</a:t>
            </a:r>
            <a:r>
              <a:rPr lang="en-US" altLang="en-US" sz="1800" b="1" smtClean="0">
                <a:latin typeface="Eurostile" pitchFamily="34" charset="0"/>
              </a:rPr>
              <a:t>idak terbukti kesalahanya.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11" name="Rectangle 11"/>
          <p:cNvSpPr>
            <a:spLocks noChangeArrowheads="1"/>
          </p:cNvSpPr>
          <p:nvPr/>
        </p:nvSpPr>
        <p:spPr bwMode="auto">
          <a:xfrm>
            <a:off x="2514600" y="3200400"/>
            <a:ext cx="60198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b="1">
                <a:latin typeface="Eurostile" pitchFamily="34" charset="0"/>
              </a:rPr>
              <a:t>P</a:t>
            </a:r>
            <a:r>
              <a:rPr lang="en-US" altLang="en-US" sz="1800" b="1" smtClean="0">
                <a:latin typeface="Eurostile" pitchFamily="34" charset="0"/>
              </a:rPr>
              <a:t>elajar mempunyai hak utk membela diri</a:t>
            </a:r>
          </a:p>
          <a:p>
            <a:pPr algn="ctr"/>
            <a:r>
              <a:rPr lang="en-US" altLang="en-US" sz="1800" b="1" smtClean="0">
                <a:latin typeface="Eurostile" pitchFamily="34" charset="0"/>
              </a:rPr>
              <a:t>supaya pengetua/guru besar dpt </a:t>
            </a:r>
          </a:p>
          <a:p>
            <a:pPr algn="ctr"/>
            <a:r>
              <a:rPr lang="en-US" altLang="en-US" sz="1800" b="1" smtClean="0">
                <a:latin typeface="Eurostile" pitchFamily="34" charset="0"/>
              </a:rPr>
              <a:t>mempertimbangkan dengan seadilnya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12" name="Rectangle 12"/>
          <p:cNvSpPr>
            <a:spLocks noChangeArrowheads="1"/>
          </p:cNvSpPr>
          <p:nvPr/>
        </p:nvSpPr>
        <p:spPr bwMode="auto">
          <a:xfrm>
            <a:off x="381000" y="1981200"/>
            <a:ext cx="914400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3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13" name="Rectangle 13"/>
          <p:cNvSpPr>
            <a:spLocks noChangeArrowheads="1"/>
          </p:cNvSpPr>
          <p:nvPr/>
        </p:nvSpPr>
        <p:spPr bwMode="auto">
          <a:xfrm>
            <a:off x="1447800" y="1981200"/>
            <a:ext cx="7086600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Setelah pasti,buat siasatan utk membuktikan 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k</a:t>
            </a:r>
            <a:r>
              <a:rPr lang="en-US" altLang="en-US" sz="1800" b="1" smtClean="0">
                <a:latin typeface="Eurostile" pitchFamily="34" charset="0"/>
              </a:rPr>
              <a:t>esalahan pelajar / murid.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14" name="Rectangle 14"/>
          <p:cNvSpPr>
            <a:spLocks noChangeArrowheads="1"/>
          </p:cNvSpPr>
          <p:nvPr/>
        </p:nvSpPr>
        <p:spPr bwMode="auto">
          <a:xfrm>
            <a:off x="2514600" y="2743200"/>
            <a:ext cx="6019800" cy="381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Kes tersebut dibicarakan.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15" name="Rectangle 15"/>
          <p:cNvSpPr>
            <a:spLocks noChangeArrowheads="1"/>
          </p:cNvSpPr>
          <p:nvPr/>
        </p:nvSpPr>
        <p:spPr bwMode="auto">
          <a:xfrm>
            <a:off x="2514600" y="6096000"/>
            <a:ext cx="60198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Sekiranya pelajar bersalah,pengetua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g</a:t>
            </a:r>
            <a:r>
              <a:rPr lang="en-US" altLang="en-US" sz="1800" b="1" smtClean="0">
                <a:latin typeface="Eurostile" pitchFamily="34" charset="0"/>
              </a:rPr>
              <a:t>uru besar harus menjatuhkan hukuman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3616" name="Rectangle 16"/>
          <p:cNvSpPr>
            <a:spLocks noChangeArrowheads="1"/>
          </p:cNvSpPr>
          <p:nvPr/>
        </p:nvSpPr>
        <p:spPr bwMode="auto">
          <a:xfrm>
            <a:off x="1447800" y="4191000"/>
            <a:ext cx="914400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3.3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17" name="Rectangle 17"/>
          <p:cNvSpPr>
            <a:spLocks noChangeArrowheads="1"/>
          </p:cNvSpPr>
          <p:nvPr/>
        </p:nvSpPr>
        <p:spPr bwMode="auto">
          <a:xfrm>
            <a:off x="1447800" y="4953000"/>
            <a:ext cx="9144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3.4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3618" name="Rectangle 18"/>
          <p:cNvSpPr>
            <a:spLocks noChangeArrowheads="1"/>
          </p:cNvSpPr>
          <p:nvPr/>
        </p:nvSpPr>
        <p:spPr bwMode="auto">
          <a:xfrm>
            <a:off x="1447800" y="2743200"/>
            <a:ext cx="914400" cy="381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3.1</a:t>
            </a:r>
            <a:endParaRPr lang="en-US" altLang="en-US" sz="2400" b="1">
              <a:latin typeface="Eurostil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5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3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3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3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3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 animBg="1" autoUpdateAnimBg="0"/>
      <p:bldP spid="153603" grpId="0" animBg="1" autoUpdateAnimBg="0"/>
      <p:bldP spid="153604" grpId="0" animBg="1" autoUpdateAnimBg="0"/>
      <p:bldP spid="153605" grpId="0" animBg="1" autoUpdateAnimBg="0"/>
      <p:bldP spid="153606" grpId="0" animBg="1" autoUpdateAnimBg="0"/>
      <p:bldP spid="153607" grpId="0" animBg="1" autoUpdateAnimBg="0"/>
      <p:bldP spid="153608" grpId="0" animBg="1" autoUpdateAnimBg="0"/>
      <p:bldP spid="153609" grpId="0" animBg="1" autoUpdateAnimBg="0"/>
      <p:bldP spid="153610" grpId="0" animBg="1" autoUpdateAnimBg="0"/>
      <p:bldP spid="153611" grpId="0" animBg="1" autoUpdateAnimBg="0"/>
      <p:bldP spid="153612" grpId="0" animBg="1" autoUpdateAnimBg="0"/>
      <p:bldP spid="153613" grpId="0" animBg="1" autoUpdateAnimBg="0"/>
      <p:bldP spid="153614" grpId="0" animBg="1" autoUpdateAnimBg="0"/>
      <p:bldP spid="153615" grpId="0" animBg="1" autoUpdateAnimBg="0"/>
      <p:bldP spid="153616" grpId="0" animBg="1" autoUpdateAnimBg="0"/>
      <p:bldP spid="153617" grpId="0" animBg="1" autoUpdateAnimBg="0"/>
      <p:bldP spid="15361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" t="8871" r="30885" b="6250"/>
          <a:stretch/>
        </p:blipFill>
        <p:spPr bwMode="auto">
          <a:xfrm>
            <a:off x="457200" y="332656"/>
            <a:ext cx="4038600" cy="583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2656"/>
            <a:ext cx="4038600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4"/>
          <a:stretch/>
        </p:blipFill>
        <p:spPr bwMode="auto">
          <a:xfrm rot="20140291">
            <a:off x="531399" y="3716294"/>
            <a:ext cx="4031395" cy="2437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1"/>
          <a:stretch/>
        </p:blipFill>
        <p:spPr bwMode="auto">
          <a:xfrm rot="454592">
            <a:off x="4092344" y="3526866"/>
            <a:ext cx="3949780" cy="281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80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fld id="{EAC5FAC7-FE82-4C48-9D24-B7171A149171}" type="slidenum">
              <a:rPr lang="en-US" altLang="en-US" smtClean="0">
                <a:solidFill>
                  <a:schemeClr val="tx1"/>
                </a:solidFill>
              </a:rPr>
              <a:pPr/>
              <a:t>20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54626" name="Rectangle 2"/>
          <p:cNvSpPr>
            <a:spLocks noChangeArrowheads="1"/>
          </p:cNvSpPr>
          <p:nvPr/>
        </p:nvSpPr>
        <p:spPr bwMode="auto">
          <a:xfrm>
            <a:off x="762000" y="152400"/>
            <a:ext cx="4191000" cy="457200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800" b="1" smtClean="0">
                <a:latin typeface="Eurostile" pitchFamily="34" charset="0"/>
              </a:rPr>
              <a:t>4.	Hukuman</a:t>
            </a:r>
            <a:endParaRPr lang="en-US" altLang="en-US" sz="2800" b="1">
              <a:latin typeface="Eurostile" pitchFamily="34" charset="0"/>
            </a:endParaRPr>
          </a:p>
        </p:txBody>
      </p:sp>
      <p:sp>
        <p:nvSpPr>
          <p:cNvPr id="154627" name="AutoShape 3"/>
          <p:cNvSpPr>
            <a:spLocks noChangeArrowheads="1"/>
          </p:cNvSpPr>
          <p:nvPr/>
        </p:nvSpPr>
        <p:spPr bwMode="auto">
          <a:xfrm>
            <a:off x="2438400" y="762000"/>
            <a:ext cx="6248400" cy="457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Jatuhkan hukuman dengan adil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4628" name="AutoShape 4"/>
          <p:cNvSpPr>
            <a:spLocks noChangeArrowheads="1"/>
          </p:cNvSpPr>
          <p:nvPr/>
        </p:nvSpPr>
        <p:spPr bwMode="auto">
          <a:xfrm>
            <a:off x="2438400" y="1295400"/>
            <a:ext cx="6248400" cy="838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Hukuman yg dikenakan tidak 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s</a:t>
            </a:r>
            <a:r>
              <a:rPr lang="en-US" altLang="en-US" sz="1800" b="1" smtClean="0">
                <a:latin typeface="Eurostile" pitchFamily="34" charset="0"/>
              </a:rPr>
              <a:t>epatutnya disesuaikan dgn kesalahan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t</a:t>
            </a:r>
            <a:r>
              <a:rPr lang="en-US" altLang="en-US" sz="1800" b="1" smtClean="0">
                <a:latin typeface="Eurostile" pitchFamily="34" charset="0"/>
              </a:rPr>
              <a:t>etapi kpd latar belakang pelajar itu.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4629" name="AutoShape 5"/>
          <p:cNvSpPr>
            <a:spLocks noChangeArrowheads="1"/>
          </p:cNvSpPr>
          <p:nvPr/>
        </p:nvSpPr>
        <p:spPr bwMode="auto">
          <a:xfrm>
            <a:off x="2438400" y="3962400"/>
            <a:ext cx="6248400" cy="838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Elakkan hukuman yang merugikan</a:t>
            </a:r>
          </a:p>
          <a:p>
            <a:pPr algn="ctr"/>
            <a:r>
              <a:rPr lang="en-US" altLang="en-US" sz="1800" b="1" smtClean="0">
                <a:latin typeface="Eurostile" pitchFamily="34" charset="0"/>
              </a:rPr>
              <a:t>pelajar contoh gantung sekolah, </a:t>
            </a:r>
          </a:p>
          <a:p>
            <a:pPr algn="ctr"/>
            <a:r>
              <a:rPr lang="en-US" altLang="en-US" sz="1800" b="1" smtClean="0">
                <a:latin typeface="Eurostile" pitchFamily="34" charset="0"/>
              </a:rPr>
              <a:t>denda wang dan larangan outing.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4630" name="AutoShape 6"/>
          <p:cNvSpPr>
            <a:spLocks noChangeArrowheads="1"/>
          </p:cNvSpPr>
          <p:nvPr/>
        </p:nvSpPr>
        <p:spPr bwMode="auto">
          <a:xfrm>
            <a:off x="2438400" y="3048000"/>
            <a:ext cx="6248400" cy="838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Hukuman hendaklah berbentuk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p</a:t>
            </a:r>
            <a:r>
              <a:rPr lang="en-US" altLang="en-US" sz="1800" b="1" smtClean="0">
                <a:latin typeface="Eurostile" pitchFamily="34" charset="0"/>
              </a:rPr>
              <a:t>engajaran &amp; pendidikan yg boleh</a:t>
            </a:r>
          </a:p>
          <a:p>
            <a:pPr algn="ctr"/>
            <a:r>
              <a:rPr lang="en-US" altLang="en-US" sz="1800" b="1" smtClean="0">
                <a:latin typeface="Eurostile" pitchFamily="34" charset="0"/>
              </a:rPr>
              <a:t>Menginsafkan pelajar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4631" name="AutoShape 7"/>
          <p:cNvSpPr>
            <a:spLocks noChangeArrowheads="1"/>
          </p:cNvSpPr>
          <p:nvPr/>
        </p:nvSpPr>
        <p:spPr bwMode="auto">
          <a:xfrm>
            <a:off x="2438400" y="2209800"/>
            <a:ext cx="62484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Jangan menjatuhkan hukuman yang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b</a:t>
            </a:r>
            <a:r>
              <a:rPr lang="en-US" altLang="en-US" sz="1800" b="1" smtClean="0">
                <a:latin typeface="Eurostile" pitchFamily="34" charset="0"/>
              </a:rPr>
              <a:t>erbentuk penderaan.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4632" name="AutoShape 8"/>
          <p:cNvSpPr>
            <a:spLocks noChangeArrowheads="1"/>
          </p:cNvSpPr>
          <p:nvPr/>
        </p:nvSpPr>
        <p:spPr bwMode="auto">
          <a:xfrm>
            <a:off x="2438400" y="4876800"/>
            <a:ext cx="6248400" cy="838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Jangan menjatuhkan hukuman tanpa</a:t>
            </a:r>
          </a:p>
          <a:p>
            <a:pPr algn="ctr"/>
            <a:r>
              <a:rPr lang="en-US" altLang="en-US" sz="1800" b="1" smtClean="0">
                <a:latin typeface="Eurostile" pitchFamily="34" charset="0"/>
              </a:rPr>
              <a:t>usul periksa dengan menjatuhkan hukuman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y</a:t>
            </a:r>
            <a:r>
              <a:rPr lang="en-US" altLang="en-US" sz="1800" b="1" smtClean="0">
                <a:latin typeface="Eurostile" pitchFamily="34" charset="0"/>
              </a:rPr>
              <a:t>ang boleh mencederakan pelajar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4633" name="AutoShape 9"/>
          <p:cNvSpPr>
            <a:spLocks noChangeArrowheads="1"/>
          </p:cNvSpPr>
          <p:nvPr/>
        </p:nvSpPr>
        <p:spPr bwMode="auto">
          <a:xfrm>
            <a:off x="2438400" y="5791200"/>
            <a:ext cx="6248400" cy="838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1800" b="1" smtClean="0">
                <a:latin typeface="Eurostile" pitchFamily="34" charset="0"/>
              </a:rPr>
              <a:t>Hukuman berbentuk rotan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d</a:t>
            </a:r>
            <a:r>
              <a:rPr lang="en-US" altLang="en-US" sz="1800" b="1" smtClean="0">
                <a:latin typeface="Eurostile" pitchFamily="34" charset="0"/>
              </a:rPr>
              <a:t>ijalankan di atas tapak tangan</a:t>
            </a:r>
          </a:p>
          <a:p>
            <a:pPr algn="ctr"/>
            <a:r>
              <a:rPr lang="en-US" altLang="en-US" b="1">
                <a:latin typeface="Eurostile" pitchFamily="34" charset="0"/>
              </a:rPr>
              <a:t>a</a:t>
            </a:r>
            <a:r>
              <a:rPr lang="en-US" altLang="en-US" sz="1800" b="1" smtClean="0">
                <a:latin typeface="Eurostile" pitchFamily="34" charset="0"/>
              </a:rPr>
              <a:t>tau punggung yg beralas.</a:t>
            </a:r>
            <a:endParaRPr lang="en-US" altLang="en-US" sz="1800" b="1">
              <a:latin typeface="Eurostile" pitchFamily="34" charset="0"/>
            </a:endParaRPr>
          </a:p>
        </p:txBody>
      </p:sp>
      <p:sp>
        <p:nvSpPr>
          <p:cNvPr id="154634" name="Rectangle 10"/>
          <p:cNvSpPr>
            <a:spLocks noChangeArrowheads="1"/>
          </p:cNvSpPr>
          <p:nvPr/>
        </p:nvSpPr>
        <p:spPr bwMode="auto">
          <a:xfrm>
            <a:off x="838200" y="838200"/>
            <a:ext cx="838200" cy="381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4.1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4635" name="Rectangle 11"/>
          <p:cNvSpPr>
            <a:spLocks noChangeArrowheads="1"/>
          </p:cNvSpPr>
          <p:nvPr/>
        </p:nvSpPr>
        <p:spPr bwMode="auto">
          <a:xfrm>
            <a:off x="838200" y="1295400"/>
            <a:ext cx="838200" cy="76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4.2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4636" name="Rectangle 12"/>
          <p:cNvSpPr>
            <a:spLocks noChangeArrowheads="1"/>
          </p:cNvSpPr>
          <p:nvPr/>
        </p:nvSpPr>
        <p:spPr bwMode="auto">
          <a:xfrm>
            <a:off x="838200" y="2971800"/>
            <a:ext cx="838200" cy="838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4.4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4637" name="Rectangle 13"/>
          <p:cNvSpPr>
            <a:spLocks noChangeArrowheads="1"/>
          </p:cNvSpPr>
          <p:nvPr/>
        </p:nvSpPr>
        <p:spPr bwMode="auto">
          <a:xfrm>
            <a:off x="838200" y="2133600"/>
            <a:ext cx="838200" cy="76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4.3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4638" name="Rectangle 14"/>
          <p:cNvSpPr>
            <a:spLocks noChangeArrowheads="1"/>
          </p:cNvSpPr>
          <p:nvPr/>
        </p:nvSpPr>
        <p:spPr bwMode="auto">
          <a:xfrm>
            <a:off x="838200" y="5791200"/>
            <a:ext cx="838200" cy="838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4.7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4639" name="Rectangle 15"/>
          <p:cNvSpPr>
            <a:spLocks noChangeArrowheads="1"/>
          </p:cNvSpPr>
          <p:nvPr/>
        </p:nvSpPr>
        <p:spPr bwMode="auto">
          <a:xfrm>
            <a:off x="838200" y="4800600"/>
            <a:ext cx="838200" cy="838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4.6</a:t>
            </a:r>
            <a:endParaRPr lang="en-US" altLang="en-US" sz="2400" b="1">
              <a:latin typeface="Eurostile" pitchFamily="34" charset="0"/>
            </a:endParaRPr>
          </a:p>
        </p:txBody>
      </p:sp>
      <p:sp>
        <p:nvSpPr>
          <p:cNvPr id="154640" name="Rectangle 16"/>
          <p:cNvSpPr>
            <a:spLocks noChangeArrowheads="1"/>
          </p:cNvSpPr>
          <p:nvPr/>
        </p:nvSpPr>
        <p:spPr bwMode="auto">
          <a:xfrm>
            <a:off x="838200" y="3886200"/>
            <a:ext cx="838200" cy="838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400" b="1" smtClean="0">
                <a:latin typeface="Eurostile" pitchFamily="34" charset="0"/>
              </a:rPr>
              <a:t>4.5</a:t>
            </a:r>
            <a:endParaRPr lang="en-US" altLang="en-US" sz="2400" b="1">
              <a:latin typeface="Eurostil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94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 animBg="1" autoUpdateAnimBg="0"/>
      <p:bldP spid="154627" grpId="0" animBg="1" autoUpdateAnimBg="0"/>
      <p:bldP spid="154628" grpId="0" animBg="1" autoUpdateAnimBg="0"/>
      <p:bldP spid="154629" grpId="0" animBg="1" autoUpdateAnimBg="0"/>
      <p:bldP spid="154630" grpId="0" animBg="1" autoUpdateAnimBg="0"/>
      <p:bldP spid="154631" grpId="0" animBg="1" autoUpdateAnimBg="0"/>
      <p:bldP spid="154632" grpId="0" animBg="1" autoUpdateAnimBg="0"/>
      <p:bldP spid="154633" grpId="0" animBg="1" autoUpdateAnimBg="0"/>
      <p:bldP spid="154634" grpId="0" animBg="1" autoUpdateAnimBg="0"/>
      <p:bldP spid="154635" grpId="0" animBg="1" autoUpdateAnimBg="0"/>
      <p:bldP spid="154636" grpId="0" animBg="1" autoUpdateAnimBg="0"/>
      <p:bldP spid="154637" grpId="0" animBg="1" autoUpdateAnimBg="0"/>
      <p:bldP spid="154638" grpId="0" animBg="1" autoUpdateAnimBg="0"/>
      <p:bldP spid="154639" grpId="0" animBg="1" autoUpdateAnimBg="0"/>
      <p:bldP spid="154640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fld id="{40AF8679-8DCF-483C-8E12-0D88B7AD9A98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155650" name="AutoShape 2"/>
          <p:cNvSpPr>
            <a:spLocks noChangeArrowheads="1"/>
          </p:cNvSpPr>
          <p:nvPr/>
        </p:nvSpPr>
        <p:spPr bwMode="auto">
          <a:xfrm>
            <a:off x="381000" y="304800"/>
            <a:ext cx="8229600" cy="121920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000" smtClean="0">
                <a:solidFill>
                  <a:srgbClr val="FF3300"/>
                </a:solidFill>
                <a:latin typeface="Eurostile" pitchFamily="34" charset="0"/>
              </a:rPr>
              <a:t>Libatkan ibubapa dalam semua kes salah laku.Ibubapa</a:t>
            </a:r>
          </a:p>
          <a:p>
            <a:pPr algn="ctr"/>
            <a:r>
              <a:rPr lang="en-US" altLang="en-US" sz="2000" smtClean="0">
                <a:solidFill>
                  <a:srgbClr val="FF3300"/>
                </a:solidFill>
                <a:latin typeface="Eurostile" pitchFamily="34" charset="0"/>
              </a:rPr>
              <a:t>Dimaklumkan secepat mungkin akan perkara yang</a:t>
            </a:r>
          </a:p>
          <a:p>
            <a:pPr algn="ctr"/>
            <a:r>
              <a:rPr lang="en-US" altLang="en-US" sz="2000" smtClean="0">
                <a:solidFill>
                  <a:srgbClr val="FF3300"/>
                </a:solidFill>
                <a:latin typeface="Eurostile" pitchFamily="34" charset="0"/>
              </a:rPr>
              <a:t>Berlaku</a:t>
            </a:r>
            <a:endParaRPr lang="en-US" altLang="en-US" sz="2000">
              <a:solidFill>
                <a:srgbClr val="FF3300"/>
              </a:solidFill>
              <a:latin typeface="Eurostile" pitchFamily="34" charset="0"/>
            </a:endParaRPr>
          </a:p>
        </p:txBody>
      </p:sp>
      <p:sp>
        <p:nvSpPr>
          <p:cNvPr id="155651" name="AutoShape 3"/>
          <p:cNvSpPr>
            <a:spLocks noChangeArrowheads="1"/>
          </p:cNvSpPr>
          <p:nvPr/>
        </p:nvSpPr>
        <p:spPr bwMode="auto">
          <a:xfrm>
            <a:off x="381000" y="1828800"/>
            <a:ext cx="8229600" cy="91440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000" smtClean="0">
                <a:solidFill>
                  <a:srgbClr val="FF3300"/>
                </a:solidFill>
                <a:latin typeface="Eurostile" pitchFamily="34" charset="0"/>
              </a:rPr>
              <a:t>Kesemua salah laku pelajar/murid hendaklah </a:t>
            </a:r>
          </a:p>
          <a:p>
            <a:pPr algn="ctr"/>
            <a:r>
              <a:rPr lang="en-US" altLang="en-US" sz="2000" smtClean="0">
                <a:solidFill>
                  <a:srgbClr val="FF3300"/>
                </a:solidFill>
                <a:latin typeface="Eurostile" pitchFamily="34" charset="0"/>
              </a:rPr>
              <a:t>Direkodkan dengan kadar segera.</a:t>
            </a:r>
            <a:endParaRPr lang="en-US" altLang="en-US" sz="2000">
              <a:solidFill>
                <a:srgbClr val="FF3300"/>
              </a:solidFill>
              <a:latin typeface="Eurostile" pitchFamily="34" charset="0"/>
            </a:endParaRPr>
          </a:p>
        </p:txBody>
      </p:sp>
      <p:sp>
        <p:nvSpPr>
          <p:cNvPr id="155652" name="AutoShape 4"/>
          <p:cNvSpPr>
            <a:spLocks noChangeArrowheads="1"/>
          </p:cNvSpPr>
          <p:nvPr/>
        </p:nvSpPr>
        <p:spPr bwMode="auto">
          <a:xfrm>
            <a:off x="381000" y="4114800"/>
            <a:ext cx="8305800" cy="236220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800" u="sng" smtClean="0">
                <a:latin typeface="Eurostile" pitchFamily="34" charset="0"/>
              </a:rPr>
              <a:t>Ketegasan dan keadilan</a:t>
            </a:r>
          </a:p>
          <a:p>
            <a:pPr algn="ctr"/>
            <a:r>
              <a:rPr lang="en-US" altLang="en-US" sz="2800" smtClean="0">
                <a:latin typeface="Eurostile" pitchFamily="34" charset="0"/>
              </a:rPr>
              <a:t>Setiap kesalahan pasti dihukum dan </a:t>
            </a:r>
          </a:p>
          <a:p>
            <a:pPr algn="ctr"/>
            <a:r>
              <a:rPr lang="en-US" altLang="en-US" sz="2800" smtClean="0">
                <a:latin typeface="Eurostile" pitchFamily="34" charset="0"/>
              </a:rPr>
              <a:t>Hukuman yang dikenakan </a:t>
            </a:r>
          </a:p>
          <a:p>
            <a:pPr algn="ctr"/>
            <a:r>
              <a:rPr lang="en-US" altLang="en-US" sz="2800" smtClean="0">
                <a:latin typeface="Eurostile" pitchFamily="34" charset="0"/>
              </a:rPr>
              <a:t>Adalah adil.</a:t>
            </a:r>
            <a:endParaRPr lang="en-US" altLang="en-US" sz="2800">
              <a:latin typeface="Eurostile" pitchFamily="34" charset="0"/>
            </a:endParaRPr>
          </a:p>
        </p:txBody>
      </p:sp>
      <p:sp>
        <p:nvSpPr>
          <p:cNvPr id="155653" name="AutoShape 5"/>
          <p:cNvSpPr>
            <a:spLocks noChangeArrowheads="1"/>
          </p:cNvSpPr>
          <p:nvPr/>
        </p:nvSpPr>
        <p:spPr bwMode="auto">
          <a:xfrm>
            <a:off x="381000" y="2971800"/>
            <a:ext cx="8305800" cy="914400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en-US" sz="2000" smtClean="0">
                <a:solidFill>
                  <a:srgbClr val="FF3300"/>
                </a:solidFill>
                <a:latin typeface="Eurostile" pitchFamily="34" charset="0"/>
              </a:rPr>
              <a:t>Maklumkan kes-kes serius kepada PPD</a:t>
            </a:r>
          </a:p>
        </p:txBody>
      </p:sp>
    </p:spTree>
    <p:extLst>
      <p:ext uri="{BB962C8B-B14F-4D97-AF65-F5344CB8AC3E}">
        <p14:creationId xmlns:p14="http://schemas.microsoft.com/office/powerpoint/2010/main" val="186199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 animBg="1" autoUpdateAnimBg="0"/>
      <p:bldP spid="155651" grpId="0" animBg="1" autoUpdateAnimBg="0"/>
      <p:bldP spid="155652" grpId="0" animBg="1" autoUpdateAnimBg="0"/>
      <p:bldP spid="155653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0" y="1989138"/>
            <a:ext cx="9144000" cy="316865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MY" sz="4800" smtClean="0"/>
              <a:t>PEKELILING </a:t>
            </a:r>
          </a:p>
          <a:p>
            <a:pPr marL="45720" indent="0" algn="ctr">
              <a:buNone/>
            </a:pPr>
            <a:r>
              <a:rPr lang="en-MY" sz="4800" smtClean="0"/>
              <a:t>PERKHIDMATAN</a:t>
            </a:r>
            <a:endParaRPr lang="en-MY" sz="4800"/>
          </a:p>
        </p:txBody>
      </p:sp>
    </p:spTree>
    <p:extLst>
      <p:ext uri="{BB962C8B-B14F-4D97-AF65-F5344CB8AC3E}">
        <p14:creationId xmlns:p14="http://schemas.microsoft.com/office/powerpoint/2010/main" val="13148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78723AB-2096-4111-9AEA-CE7A0CB36C5C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11188" y="1844824"/>
            <a:ext cx="7921252" cy="3412976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chemeClr val="tx1"/>
                </a:solidFill>
                <a:latin typeface="Arial" charset="0"/>
              </a:rPr>
              <a:t>Surat Pekeliling Ikhtisas Bil. 8/1968</a:t>
            </a:r>
            <a:r>
              <a:rPr lang="en-US" altLang="en-US" sz="2300" b="1">
                <a:solidFill>
                  <a:schemeClr val="tx1"/>
                </a:solidFill>
                <a:latin typeface="Arial" charset="0"/>
              </a:rPr>
              <a:t>:</a:t>
            </a:r>
            <a:br>
              <a:rPr lang="en-US" altLang="en-US" sz="2300" b="1">
                <a:solidFill>
                  <a:schemeClr val="tx1"/>
                </a:solidFill>
                <a:latin typeface="Arial" charset="0"/>
              </a:rPr>
            </a:br>
            <a:r>
              <a:rPr lang="en-US" altLang="en-US" sz="2300" b="1">
                <a:solidFill>
                  <a:schemeClr val="tx1"/>
                </a:solidFill>
                <a:latin typeface="Arial" charset="0"/>
              </a:rPr>
              <a:t/>
            </a:r>
            <a:br>
              <a:rPr lang="en-US" altLang="en-US" sz="2300" b="1">
                <a:solidFill>
                  <a:schemeClr val="tx1"/>
                </a:solidFill>
                <a:latin typeface="Arial" charset="0"/>
              </a:rPr>
            </a:br>
            <a:r>
              <a:rPr lang="en-US" altLang="en-US" sz="2600">
                <a:solidFill>
                  <a:schemeClr val="tx1"/>
                </a:solidFill>
                <a:latin typeface="Arial" charset="0"/>
              </a:rPr>
              <a:t>“tiap-tiap guru hendaklah dapat menyelesaikan kebanyakan dari masalah tatatertib dan perkara-perkara kecil janganlah diserahkan kepada guru-guru besar</a:t>
            </a:r>
            <a:r>
              <a:rPr lang="en-US" altLang="en-US" sz="3200">
                <a:solidFill>
                  <a:schemeClr val="tx1"/>
                </a:solidFill>
                <a:latin typeface="Arial" charset="0"/>
              </a:rPr>
              <a:t>”</a:t>
            </a:r>
            <a:r>
              <a:rPr lang="en-US" altLang="en-US" sz="3200">
                <a:solidFill>
                  <a:schemeClr val="tx1"/>
                </a:solidFill>
                <a:latin typeface="Splash" pitchFamily="2" charset="0"/>
              </a:rPr>
              <a:t>  </a:t>
            </a:r>
            <a:endParaRPr lang="en-US" altLang="en-US">
              <a:solidFill>
                <a:schemeClr val="tx1"/>
              </a:solidFill>
              <a:latin typeface="Spla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74991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6F3C3D9-8267-4543-8436-5C0C5E644739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008063" y="2204864"/>
            <a:ext cx="7452369" cy="3600624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chemeClr val="tx1"/>
                </a:solidFill>
                <a:latin typeface="Verdana" pitchFamily="34" charset="0"/>
              </a:rPr>
              <a:t>Surat Pekeliling Ikhtisas Bil. 9/1975:</a:t>
            </a:r>
            <a:r>
              <a:rPr lang="en-US" altLang="en-US" sz="2300" b="1">
                <a:solidFill>
                  <a:schemeClr val="tx1"/>
                </a:solidFill>
                <a:latin typeface="Verdana" pitchFamily="34" charset="0"/>
              </a:rPr>
              <a:t/>
            </a:r>
            <a:br>
              <a:rPr lang="en-US" altLang="en-US" sz="2300" b="1">
                <a:solidFill>
                  <a:schemeClr val="tx1"/>
                </a:solidFill>
                <a:latin typeface="Verdana" pitchFamily="34" charset="0"/>
              </a:rPr>
            </a:br>
            <a:r>
              <a:rPr lang="en-US" altLang="en-US" sz="3200">
                <a:solidFill>
                  <a:schemeClr val="tx1"/>
                </a:solidFill>
                <a:latin typeface="Splash" pitchFamily="2" charset="0"/>
              </a:rPr>
              <a:t/>
            </a:r>
            <a:br>
              <a:rPr lang="en-US" altLang="en-US" sz="3200">
                <a:solidFill>
                  <a:schemeClr val="tx1"/>
                </a:solidFill>
                <a:latin typeface="Splash" pitchFamily="2" charset="0"/>
              </a:rPr>
            </a:br>
            <a:r>
              <a:rPr lang="en-US" altLang="en-US" sz="2600">
                <a:solidFill>
                  <a:schemeClr val="tx1"/>
                </a:solidFill>
                <a:latin typeface="Verdana" pitchFamily="34" charset="0"/>
              </a:rPr>
              <a:t>“semua guru hendaklah juga memahami benar-benar bahawa tiap-tiap mereka adalah bertanggungjawab untuk memelihara disiplin sesebuah sekolah”</a:t>
            </a:r>
          </a:p>
        </p:txBody>
      </p:sp>
    </p:spTree>
    <p:extLst>
      <p:ext uri="{BB962C8B-B14F-4D97-AF65-F5344CB8AC3E}">
        <p14:creationId xmlns:p14="http://schemas.microsoft.com/office/powerpoint/2010/main" val="402285060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1DBCFA0-746B-4FA9-9805-85B062268D9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2514600"/>
            <a:ext cx="8893175" cy="197326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2800" b="1">
                <a:solidFill>
                  <a:schemeClr val="tx1"/>
                </a:solidFill>
                <a:latin typeface="Verdana" pitchFamily="34" charset="0"/>
              </a:rPr>
              <a:t>Surat Pekeliling Ikhtisas Bil.10/2001:</a:t>
            </a:r>
            <a:br>
              <a:rPr lang="en-US" altLang="en-US" sz="2800" b="1">
                <a:solidFill>
                  <a:schemeClr val="tx1"/>
                </a:solidFill>
                <a:latin typeface="Verdana" pitchFamily="34" charset="0"/>
              </a:rPr>
            </a:br>
            <a:r>
              <a:rPr lang="en-US" altLang="en-US" sz="2800" b="1">
                <a:solidFill>
                  <a:schemeClr val="tx1"/>
                </a:solidFill>
                <a:latin typeface="Verdana" pitchFamily="34" charset="0"/>
              </a:rPr>
              <a:t/>
            </a:r>
            <a:br>
              <a:rPr lang="en-US" altLang="en-US" sz="2800" b="1">
                <a:solidFill>
                  <a:schemeClr val="tx1"/>
                </a:solidFill>
                <a:latin typeface="Verdana" pitchFamily="34" charset="0"/>
              </a:rPr>
            </a:br>
            <a:r>
              <a:rPr lang="en-US" altLang="en-US" sz="2600">
                <a:solidFill>
                  <a:schemeClr val="tx1"/>
                </a:solidFill>
                <a:latin typeface="Verdana" pitchFamily="34" charset="0"/>
              </a:rPr>
              <a:t>“….masalah disiplin mendapat perhatian Jemaah Menteri dan menyarankan supaya bilangan guru disiplin ditambah di sekolah-sekolah.”</a:t>
            </a:r>
            <a:br>
              <a:rPr lang="en-US" altLang="en-US" sz="2600">
                <a:solidFill>
                  <a:schemeClr val="tx1"/>
                </a:solidFill>
                <a:latin typeface="Verdana" pitchFamily="34" charset="0"/>
              </a:rPr>
            </a:br>
            <a:r>
              <a:rPr lang="en-US" altLang="en-US" sz="2600">
                <a:solidFill>
                  <a:schemeClr val="tx1"/>
                </a:solidFill>
                <a:latin typeface="Verdana" pitchFamily="34" charset="0"/>
              </a:rPr>
              <a:t/>
            </a:r>
            <a:br>
              <a:rPr lang="en-US" altLang="en-US" sz="2600">
                <a:solidFill>
                  <a:schemeClr val="tx1"/>
                </a:solidFill>
                <a:latin typeface="Verdana" pitchFamily="34" charset="0"/>
              </a:rPr>
            </a:br>
            <a:r>
              <a:rPr lang="en-US" altLang="en-US" sz="2600">
                <a:solidFill>
                  <a:schemeClr val="tx1"/>
                </a:solidFill>
                <a:latin typeface="Verdana" pitchFamily="34" charset="0"/>
              </a:rPr>
              <a:t>“….semua guru hendaklah berfungsi sebagai guru disiplin dan berperanan membimbing murid-murid…”</a:t>
            </a:r>
          </a:p>
        </p:txBody>
      </p:sp>
    </p:spTree>
    <p:extLst>
      <p:ext uri="{BB962C8B-B14F-4D97-AF65-F5344CB8AC3E}">
        <p14:creationId xmlns:p14="http://schemas.microsoft.com/office/powerpoint/2010/main" val="924650234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01625"/>
            <a:ext cx="8807896" cy="1111151"/>
          </a:xfrm>
        </p:spPr>
        <p:txBody>
          <a:bodyPr/>
          <a:lstStyle/>
          <a:p>
            <a:pPr algn="ctr"/>
            <a:r>
              <a:rPr lang="en-US" altLang="en-US" sz="2800" b="1">
                <a:solidFill>
                  <a:schemeClr val="tx1"/>
                </a:solidFill>
              </a:rPr>
              <a:t>SURAT PEK.IKHTISAS BIL: 7/2003</a:t>
            </a:r>
            <a:br>
              <a:rPr lang="en-US" altLang="en-US" sz="2800" b="1">
                <a:solidFill>
                  <a:schemeClr val="tx1"/>
                </a:solidFill>
              </a:rPr>
            </a:br>
            <a:r>
              <a:rPr lang="en-US" altLang="en-US" sz="2800" b="1">
                <a:solidFill>
                  <a:schemeClr val="tx1"/>
                </a:solidFill>
              </a:rPr>
              <a:t>Kuasa Guru Merotan Murid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BF7B-9191-4CE8-83E0-B2743A904D7F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981200"/>
            <a:ext cx="8740080" cy="41148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altLang="en-US" sz="3200">
                <a:solidFill>
                  <a:schemeClr val="tx1"/>
                </a:solidFill>
              </a:rPr>
              <a:t>Hukuman rotan di khalayak sama ada di perhimpunan atau di bilik-bilik yang sedang berlangsung proses pengajaran dan pembelajaran adalah </a:t>
            </a:r>
            <a:r>
              <a:rPr lang="en-US" altLang="en-US" sz="3200" smtClean="0">
                <a:solidFill>
                  <a:srgbClr val="FF0000"/>
                </a:solidFill>
              </a:rPr>
              <a:t>DILARANG</a:t>
            </a:r>
            <a:r>
              <a:rPr lang="en-US" altLang="en-US" sz="3200" smtClean="0">
                <a:solidFill>
                  <a:schemeClr val="tx1"/>
                </a:solidFill>
              </a:rPr>
              <a:t>.</a:t>
            </a:r>
            <a:endParaRPr lang="en-US" altLang="en-US" sz="3200">
              <a:solidFill>
                <a:schemeClr val="tx1"/>
              </a:solidFill>
            </a:endParaRPr>
          </a:p>
          <a:p>
            <a:endParaRPr lang="en-US" altLang="en-US" sz="3200">
              <a:solidFill>
                <a:schemeClr val="tx1"/>
              </a:solidFill>
            </a:endParaRPr>
          </a:p>
          <a:p>
            <a:pPr marL="45720" indent="0" algn="ctr">
              <a:buNone/>
            </a:pPr>
            <a:r>
              <a:rPr lang="en-US" altLang="en-US" sz="3200">
                <a:solidFill>
                  <a:schemeClr val="tx1"/>
                </a:solidFill>
              </a:rPr>
              <a:t>Tindakan sedemikian akan menjatuhkan maruah dan kesan negatif terhadap keperibadian seorang murid.</a:t>
            </a:r>
          </a:p>
        </p:txBody>
      </p:sp>
    </p:spTree>
    <p:extLst>
      <p:ext uri="{BB962C8B-B14F-4D97-AF65-F5344CB8AC3E}">
        <p14:creationId xmlns:p14="http://schemas.microsoft.com/office/powerpoint/2010/main" val="9737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A60C820-6464-4945-BD93-E4A03C4D074D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152400" y="2057400"/>
            <a:ext cx="883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228600" y="2133600"/>
            <a:ext cx="891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800" b="1">
              <a:latin typeface="Arial Narrow" pitchFamily="34" charset="0"/>
            </a:endParaRP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8763000" cy="572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SURAT PEKELILING IKHTISAS BIL. 8/1983</a:t>
            </a:r>
          </a:p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rgbClr val="FF0000"/>
                </a:solidFill>
                <a:latin typeface="Arial Narrow" pitchFamily="34" charset="0"/>
              </a:rPr>
              <a:t>Mengenakan Hukuman Biasa Terhadap Murid-Murid yang Melakukan Perbuatan Salah laku yang Tidak Dinyatakan dalam Peraturan-Peraturan Pelajaran.</a:t>
            </a:r>
          </a:p>
          <a:p>
            <a:pPr algn="ctr">
              <a:spcBef>
                <a:spcPct val="50000"/>
              </a:spcBef>
            </a:pPr>
            <a:r>
              <a:rPr lang="en-US" altLang="en-US" sz="4000" b="1" u="sng">
                <a:latin typeface="Arial Narrow" pitchFamily="34" charset="0"/>
              </a:rPr>
              <a:t>Contoh</a:t>
            </a:r>
          </a:p>
          <a:p>
            <a:pPr algn="ctr">
              <a:spcBef>
                <a:spcPct val="50000"/>
              </a:spcBef>
            </a:pPr>
            <a:r>
              <a:rPr lang="en-US" altLang="en-US" sz="2400">
                <a:latin typeface="Arial Narrow" pitchFamily="34" charset="0"/>
              </a:rPr>
              <a:t>Mengetuk : menyekel : menampar : mencubit hingga lebam : memulas telinga : mengenjut beberapa kali sambil memegang telinga : mencela : mendera seperti berlari keliling padang &amp; </a:t>
            </a:r>
            <a:r>
              <a:rPr lang="en-US" altLang="en-US" sz="2400" smtClean="0">
                <a:latin typeface="Arial Narrow" pitchFamily="34" charset="0"/>
              </a:rPr>
              <a:t>menjemur</a:t>
            </a:r>
          </a:p>
          <a:p>
            <a:pPr algn="ctr">
              <a:spcBef>
                <a:spcPct val="50000"/>
              </a:spcBef>
            </a:pPr>
            <a:endParaRPr lang="en-US" altLang="en-US" sz="2400">
              <a:latin typeface="Arial Narrow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  <a:latin typeface="Arial Narrow" pitchFamily="34" charset="0"/>
              </a:rPr>
              <a:t>HUKUMAN TERSEBUT DILARANG SEBAB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Berbentuk penyeksaan, Berbentuk cacian, Liar dan Melampau</a:t>
            </a:r>
            <a:endParaRPr lang="en-US" altLang="en-US" sz="24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D37DF120-99C7-4BA5-8892-63901E8BA3C6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152400" y="2057400"/>
            <a:ext cx="883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228600" y="2133600"/>
            <a:ext cx="891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en-US" sz="2800" b="1">
              <a:latin typeface="Arial Narrow" pitchFamily="34" charset="0"/>
            </a:endParaRP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395536" y="228600"/>
            <a:ext cx="859606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SURAT PEKELILING IKHTISAS BIL.3/1991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Arial Narrow" pitchFamily="34" charset="0"/>
              </a:rPr>
              <a:t>Lapor Kepada Polis Salah Laku Yang Berbentuk Jenayah</a:t>
            </a:r>
          </a:p>
        </p:txBody>
      </p:sp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395536" y="1981200"/>
            <a:ext cx="8596064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>
                <a:latin typeface="Arial Narrow" pitchFamily="34" charset="0"/>
              </a:rPr>
              <a:t>Saya menarik perhatian tuan berhubung dengan </a:t>
            </a:r>
            <a:r>
              <a:rPr lang="en-US" altLang="en-US" sz="2400">
                <a:solidFill>
                  <a:srgbClr val="FF0000"/>
                </a:solidFill>
                <a:latin typeface="Arial Narrow" pitchFamily="34" charset="0"/>
              </a:rPr>
              <a:t>kegagalan pihak sekolah melaporkan insiden berbentuk jenayah yang berlaku di sekolah oleh pelajar kepada pihak polis</a:t>
            </a:r>
            <a:r>
              <a:rPr lang="en-US" altLang="en-US" sz="2400" smtClean="0">
                <a:latin typeface="Arial Narrow" pitchFamily="34" charset="0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altLang="en-US" sz="2400">
                <a:latin typeface="Arial Narrow" pitchFamily="34" charset="0"/>
              </a:rPr>
              <a:t>Mengikut kanun Prosedur Jenayah adalah menjadi satu kewajipan melainkan jika ada sebab-sebab yang berpatutan bagi orang ramai termasuk sekolah memberi maklumat berkenaan dengan berlakunya atau niat mana-mana orang yang hendak melakukan kesalahan-kesalahan seperti merusuh,mendatangkan kematian tanpa niat,membunuh dan cuba membunuh,merompak,membakar bangunan,memeras ugut,menganggotai kumpulan haram dan mengedar atau menyalahgunakan dadah atau kedua-duanya sekali.</a:t>
            </a:r>
          </a:p>
          <a:p>
            <a:pPr>
              <a:spcBef>
                <a:spcPct val="50000"/>
              </a:spcBef>
            </a:pPr>
            <a:endParaRPr lang="en-US" altLang="en-US" sz="24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74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E938-2842-47E8-A2A5-BDEB54920844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152400" y="1600200"/>
            <a:ext cx="8839200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Arial Narrow" pitchFamily="34" charset="0"/>
              </a:rPr>
              <a:t>Guru Besar hendaklah memberitahu kepada murid-murid pada masa perhimpunan diadakan di sekolah bahawa penghisapan rokok adalah dilarang kerana sebab-sebab kesihatan.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Arial Narrow" pitchFamily="34" charset="0"/>
              </a:rPr>
              <a:t>Penghisapan dadah bermula dengan penghisapan rokok dan oleh itu perkara ini tidak boleh diringankan.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400">
                <a:latin typeface="Arial Narrow" pitchFamily="34" charset="0"/>
              </a:rPr>
              <a:t>Semua murid diberi amaran bahawa tindakan disiplin akan diambil terhadap mereka jika peraturan ini tidak dipatuhi</a:t>
            </a:r>
            <a:r>
              <a:rPr lang="en-US" altLang="en-US" sz="2400" smtClean="0">
                <a:latin typeface="Arial Narrow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400" smtClean="0">
                <a:latin typeface="Arial Narrow" pitchFamily="34" charset="0"/>
              </a:rPr>
              <a:t>Pengetua/Guru </a:t>
            </a:r>
            <a:r>
              <a:rPr lang="en-US" altLang="en-US" sz="2400">
                <a:latin typeface="Arial Narrow" pitchFamily="34" charset="0"/>
              </a:rPr>
              <a:t>Besar adalah dinasihatkan supaya mengumumkan bahawa tempoh pengampunan (Period of grace) selama seminggu akan diberi kepada murid-murid untuk membuat pengakuan jika mereka telah merokok dengan jaminan bahawa tindakan disiplin tidak akan diambil terhadap mereka itu.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endParaRPr lang="en-US" altLang="en-US" sz="2000" b="1">
              <a:latin typeface="Arial Narrow" pitchFamily="34" charset="0"/>
            </a:endParaRP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117602" y="240815"/>
            <a:ext cx="8763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>
                <a:latin typeface="Arial Narrow" pitchFamily="34" charset="0"/>
              </a:rPr>
              <a:t>SURAT </a:t>
            </a:r>
            <a:r>
              <a:rPr lang="en-US" altLang="en-US" sz="2800" b="1" smtClean="0">
                <a:latin typeface="Arial Narrow" pitchFamily="34" charset="0"/>
              </a:rPr>
              <a:t>PEKELILING </a:t>
            </a:r>
            <a:r>
              <a:rPr lang="en-US" altLang="en-US" sz="2800" b="1">
                <a:latin typeface="Arial Narrow" pitchFamily="34" charset="0"/>
              </a:rPr>
              <a:t>IKHTISAS BIL.6A / 1975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b="1">
                <a:latin typeface="Arial Narrow" pitchFamily="34" charset="0"/>
              </a:rPr>
              <a:t>Disiplin – Murid-Murid Menghisap Rokok</a:t>
            </a:r>
          </a:p>
        </p:txBody>
      </p:sp>
    </p:spTree>
    <p:extLst>
      <p:ext uri="{BB962C8B-B14F-4D97-AF65-F5344CB8AC3E}">
        <p14:creationId xmlns:p14="http://schemas.microsoft.com/office/powerpoint/2010/main" val="33181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/>
              <a:t>Pengenalan</a:t>
            </a:r>
            <a:endParaRPr lang="en-MY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80999" y="1628800"/>
            <a:ext cx="8407893" cy="4994914"/>
          </a:xfrm>
        </p:spPr>
        <p:txBody>
          <a:bodyPr>
            <a:normAutofit fontScale="92500"/>
          </a:bodyPr>
          <a:lstStyle/>
          <a:p>
            <a:r>
              <a:rPr lang="en-MY" sz="2200" smtClean="0">
                <a:latin typeface="Arial Narrow" pitchFamily="34" charset="0"/>
              </a:rPr>
              <a:t>Disiplin ialah…</a:t>
            </a:r>
          </a:p>
          <a:p>
            <a:pPr lvl="1"/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Peraturan-peraturan</a:t>
            </a:r>
            <a:r>
              <a:rPr lang="en-MY" sz="2200" smtClean="0">
                <a:latin typeface="Arial Narrow" pitchFamily="34" charset="0"/>
              </a:rPr>
              <a:t> </a:t>
            </a:r>
            <a:r>
              <a:rPr lang="en-MY" sz="2200">
                <a:latin typeface="Arial Narrow" pitchFamily="34" charset="0"/>
              </a:rPr>
              <a:t>yang </a:t>
            </a:r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perlu dipatuhi oleh seseorang murid </a:t>
            </a:r>
            <a:r>
              <a:rPr lang="en-MY" sz="2200">
                <a:latin typeface="Arial Narrow" pitchFamily="34" charset="0"/>
              </a:rPr>
              <a:t>di sekolah bagi mewujudkan tingkahlaku yang </a:t>
            </a:r>
            <a:r>
              <a:rPr lang="en-MY" sz="2200" smtClean="0">
                <a:latin typeface="Arial Narrow" pitchFamily="34" charset="0"/>
              </a:rPr>
              <a:t>baik.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Kesanggupan </a:t>
            </a:r>
            <a:r>
              <a:rPr lang="en-MY" sz="2200">
                <a:latin typeface="Arial Narrow" pitchFamily="34" charset="0"/>
              </a:rPr>
              <a:t>seseorang murid  </a:t>
            </a:r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menghormati dan mematuhi kehendak undang-undang / peraturan-peraturan </a:t>
            </a:r>
            <a:r>
              <a:rPr lang="en-MY" sz="2200">
                <a:latin typeface="Arial Narrow" pitchFamily="34" charset="0"/>
              </a:rPr>
              <a:t>yang telah ditetapkan sama ada suka atau pun tidak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 lvl="1"/>
            <a:endParaRPr lang="en-MY" sz="2200">
              <a:latin typeface="Arial Narrow" pitchFamily="34" charset="0"/>
            </a:endParaRPr>
          </a:p>
          <a:p>
            <a:pPr lvl="1"/>
            <a:r>
              <a:rPr lang="sv-SE" sz="2200" smtClean="0">
                <a:solidFill>
                  <a:srgbClr val="FF0000"/>
                </a:solidFill>
                <a:latin typeface="Arial Narrow" pitchFamily="34" charset="0"/>
              </a:rPr>
              <a:t>Suatu </a:t>
            </a:r>
            <a:r>
              <a:rPr lang="sv-SE" sz="2200">
                <a:solidFill>
                  <a:srgbClr val="FF0000"/>
                </a:solidFill>
                <a:latin typeface="Arial Narrow" pitchFamily="34" charset="0"/>
              </a:rPr>
              <a:t>bentuk pengawasan dan membiasakan amalan-amalan </a:t>
            </a:r>
            <a:r>
              <a:rPr lang="sv-SE" sz="2200">
                <a:latin typeface="Arial Narrow" pitchFamily="34" charset="0"/>
              </a:rPr>
              <a:t>yang dikehendaki (Foucault 1977</a:t>
            </a:r>
            <a:r>
              <a:rPr lang="sv-SE" sz="2200" smtClean="0">
                <a:latin typeface="Arial Narrow" pitchFamily="34" charset="0"/>
              </a:rPr>
              <a:t>).</a:t>
            </a:r>
          </a:p>
          <a:p>
            <a:pPr lvl="1"/>
            <a:endParaRPr lang="sv-SE" sz="2200">
              <a:latin typeface="Arial Narrow" pitchFamily="34" charset="0"/>
            </a:endParaRPr>
          </a:p>
          <a:p>
            <a:pPr lvl="1"/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perkara-perkara yang wajar diikuti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 lvl="1"/>
            <a:endParaRPr lang="en-MY" sz="2200">
              <a:latin typeface="Arial Narrow" pitchFamily="34" charset="0"/>
            </a:endParaRPr>
          </a:p>
          <a:p>
            <a:pPr lvl="1"/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proses mendidik</a:t>
            </a:r>
            <a:r>
              <a:rPr lang="en-MY" sz="2200">
                <a:latin typeface="Arial Narrow" pitchFamily="34" charset="0"/>
              </a:rPr>
              <a:t> dan membolehkan seseorang melakukan sesuatu dengan sempurna.</a:t>
            </a:r>
          </a:p>
          <a:p>
            <a:pPr lvl="1"/>
            <a:endParaRPr lang="sv-SE" sz="2200">
              <a:latin typeface="Arial Narrow" pitchFamily="34" charset="0"/>
            </a:endParaRP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9757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6"/>
          <p:cNvSpPr>
            <a:spLocks noGrp="1" noChangeArrowheads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2F148E7B-8FEA-4093-8F1B-97E2CFCC060E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395536" y="2366963"/>
            <a:ext cx="8596064" cy="32316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Kesalahan Kali Pertama	:	Rotan 1 kali</a:t>
            </a:r>
          </a:p>
          <a:p>
            <a:pPr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Kesalahan Kali Kedua		:	Rotan 2 kali</a:t>
            </a:r>
          </a:p>
          <a:p>
            <a:pPr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Kesalahan Kali Ketiga		:	Rotan 3 kali</a:t>
            </a:r>
          </a:p>
          <a:p>
            <a:pPr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Kesalahan Kali Keempat	:	Gantung Sekolah</a:t>
            </a:r>
          </a:p>
          <a:p>
            <a:pPr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					(Tidak Melebihi 14 hari)</a:t>
            </a:r>
          </a:p>
          <a:p>
            <a:pPr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Kesalahan Kelima		:	Buang Sekolah.</a:t>
            </a:r>
          </a:p>
        </p:txBody>
      </p:sp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251520" y="228600"/>
            <a:ext cx="8740080" cy="1107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Arial Narrow" pitchFamily="34" charset="0"/>
              </a:rPr>
              <a:t>SURAT PEKELILING IKHTISAS BIL.4/1997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b="1">
                <a:latin typeface="Arial Narrow" pitchFamily="34" charset="0"/>
              </a:rPr>
              <a:t>Hukuman Ke Atas Murid Menghisap Rokok</a:t>
            </a:r>
          </a:p>
        </p:txBody>
      </p:sp>
    </p:spTree>
    <p:extLst>
      <p:ext uri="{BB962C8B-B14F-4D97-AF65-F5344CB8AC3E}">
        <p14:creationId xmlns:p14="http://schemas.microsoft.com/office/powerpoint/2010/main" val="91816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…Pengenalan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136904" cy="4824536"/>
          </a:xfrm>
        </p:spPr>
        <p:txBody>
          <a:bodyPr>
            <a:noAutofit/>
          </a:bodyPr>
          <a:lstStyle/>
          <a:p>
            <a:r>
              <a:rPr lang="en-MY" sz="2200" smtClean="0">
                <a:latin typeface="Arial Narrow" pitchFamily="34" charset="0"/>
              </a:rPr>
              <a:t>Berbagai cara disiplin dijalankan :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Mengadakan jadual waktu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Buku kedatangan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Perhimpunan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Pakaian seragam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Peperiksaan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r>
              <a:rPr lang="en-MY" sz="2200" smtClean="0">
                <a:latin typeface="Arial Narrow" pitchFamily="34" charset="0"/>
              </a:rPr>
              <a:t>Masalah </a:t>
            </a:r>
            <a:r>
              <a:rPr lang="en-MY" sz="2200">
                <a:latin typeface="Arial Narrow" pitchFamily="34" charset="0"/>
              </a:rPr>
              <a:t>disiplin sekolah lebih sesuai dirujuk sebagai </a:t>
            </a:r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masalah salah laku pelajar</a:t>
            </a:r>
            <a:r>
              <a:rPr lang="en-MY" sz="2200">
                <a:latin typeface="Arial Narrow" pitchFamily="34" charset="0"/>
              </a:rPr>
              <a:t> atau </a:t>
            </a:r>
            <a:r>
              <a:rPr lang="en-MY" sz="2200">
                <a:solidFill>
                  <a:srgbClr val="FF0000"/>
                </a:solidFill>
                <a:latin typeface="Arial Narrow" pitchFamily="34" charset="0"/>
              </a:rPr>
              <a:t>tingkah laku devian</a:t>
            </a:r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75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mtClean="0">
                <a:latin typeface="Arial Narrow" pitchFamily="34" charset="0"/>
              </a:rPr>
              <a:t>Teori Punca Salah Laku Pelajar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72816"/>
            <a:ext cx="7924800" cy="4392488"/>
          </a:xfrm>
        </p:spPr>
        <p:txBody>
          <a:bodyPr>
            <a:noAutofit/>
          </a:bodyPr>
          <a:lstStyle/>
          <a:p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TEORI FUNGSIONALISME</a:t>
            </a:r>
          </a:p>
          <a:p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Menganggap devian sebagai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disfungsi pada struktur sosial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Devian adalah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satu bentuk gangguan </a:t>
            </a:r>
            <a:r>
              <a:rPr lang="en-MY" sz="2200" smtClean="0">
                <a:latin typeface="Arial Narrow" pitchFamily="34" charset="0"/>
              </a:rPr>
              <a:t>disebabkan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murid-murid tidak berperanan</a:t>
            </a:r>
            <a:r>
              <a:rPr lang="en-MY" sz="2200" smtClean="0">
                <a:latin typeface="Arial Narrow" pitchFamily="34" charset="0"/>
              </a:rPr>
              <a:t> seperti yang dijangkakan berlaku di sekolah. </a:t>
            </a:r>
          </a:p>
          <a:p>
            <a:pPr marL="457200" lvl="1" indent="0">
              <a:buNone/>
            </a:pPr>
            <a:endParaRPr lang="en-MY" sz="2200" smtClean="0">
              <a:latin typeface="Arial Narrow" pitchFamily="34" charset="0"/>
            </a:endParaRPr>
          </a:p>
          <a:p>
            <a:pPr marL="365760" lvl="1" indent="0">
              <a:buNone/>
            </a:pPr>
            <a:endParaRPr lang="en-MY" sz="2200" smtClean="0">
              <a:latin typeface="Arial Narrow" pitchFamily="34" charset="0"/>
            </a:endParaRPr>
          </a:p>
          <a:p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40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mtClean="0">
                <a:latin typeface="Arial Narrow" pitchFamily="34" charset="0"/>
              </a:rPr>
              <a:t>…Teori Punca Salah Laku Pelajar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16832"/>
            <a:ext cx="7924800" cy="4248472"/>
          </a:xfrm>
        </p:spPr>
        <p:txBody>
          <a:bodyPr>
            <a:noAutofit/>
          </a:bodyPr>
          <a:lstStyle/>
          <a:p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TEORI KONFLIK</a:t>
            </a:r>
          </a:p>
          <a:p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Devian merupakan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tindakan golongan tertindas terhadap pihak minoriti yang menindas</a:t>
            </a:r>
            <a:r>
              <a:rPr lang="en-MY" sz="2200" smtClean="0">
                <a:latin typeface="Arial Narrow" pitchFamily="34" charset="0"/>
              </a:rPr>
              <a:t>. 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Di sekolah, devian adalah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tindak balas anak-anak kelas pekerja menentang dominasi pihak berkuasa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3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mtClean="0">
                <a:latin typeface="Arial Narrow" pitchFamily="34" charset="0"/>
              </a:rPr>
              <a:t>…Teori Punca Salah Laku Pelajar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72816"/>
            <a:ext cx="7924800" cy="4824536"/>
          </a:xfrm>
        </p:spPr>
        <p:txBody>
          <a:bodyPr>
            <a:normAutofit/>
          </a:bodyPr>
          <a:lstStyle/>
          <a:p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TEORI INTERAKSIONISME</a:t>
            </a:r>
          </a:p>
          <a:p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Devian merupakan suatu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proses sosial</a:t>
            </a:r>
            <a:r>
              <a:rPr lang="en-MY" sz="2200" smtClean="0">
                <a:latin typeface="Arial Narrow" pitchFamily="34" charset="0"/>
              </a:rPr>
              <a:t>.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Pelajar </a:t>
            </a: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sengaja memilih tingkah laku mengikut kemahuan mereka </a:t>
            </a:r>
            <a:r>
              <a:rPr lang="en-MY" sz="2200" smtClean="0">
                <a:latin typeface="Arial Narrow" pitchFamily="34" charset="0"/>
              </a:rPr>
              <a:t>yang sesuai dengan cara mereka mentafsirkan sesuatu situasi.  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Misalnya: Pelajar mentafsirkan bahawa gurunya adalah seorang yang tidak adil menyebabkan mereka melakukan devian. </a:t>
            </a:r>
          </a:p>
          <a:p>
            <a:pPr lvl="1"/>
            <a:endParaRPr lang="en-MY" sz="2200">
              <a:latin typeface="Arial Narrow" pitchFamily="34" charset="0"/>
            </a:endParaRP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endParaRPr lang="en-MY" sz="220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2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Jenis-jenis Devian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916832"/>
            <a:ext cx="8496944" cy="4680520"/>
          </a:xfrm>
        </p:spPr>
        <p:txBody>
          <a:bodyPr>
            <a:normAutofit/>
          </a:bodyPr>
          <a:lstStyle/>
          <a:p>
            <a:r>
              <a:rPr lang="en-MY" sz="2200" smtClean="0">
                <a:latin typeface="Arial Narrow" pitchFamily="34" charset="0"/>
              </a:rPr>
              <a:t>Menurut Merton (1938), terdapat empat jenis devian iaitu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Inovasi (innovation)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Ritual (Ritualism)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Undur (retreatism)</a:t>
            </a:r>
          </a:p>
          <a:p>
            <a:pPr lvl="1"/>
            <a:r>
              <a:rPr lang="en-MY" sz="2200" smtClean="0">
                <a:latin typeface="Arial Narrow" pitchFamily="34" charset="0"/>
              </a:rPr>
              <a:t>Menentang (rebelliation)</a:t>
            </a:r>
          </a:p>
          <a:p>
            <a:pPr marL="457200" lvl="1" indent="0">
              <a:buNone/>
            </a:pPr>
            <a:endParaRPr lang="en-MY" sz="220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584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mtClean="0">
                <a:latin typeface="Arial Narrow" pitchFamily="34" charset="0"/>
              </a:rPr>
              <a:t>…Jenis-jenis Devian</a:t>
            </a:r>
            <a:endParaRPr lang="en-MY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772816"/>
            <a:ext cx="8496944" cy="4824536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DEVIAN INOVASI</a:t>
            </a:r>
          </a:p>
          <a:p>
            <a:pPr>
              <a:buClr>
                <a:schemeClr val="tx1"/>
              </a:buClr>
            </a:pPr>
            <a:endParaRPr lang="en-MY" sz="2200" smtClean="0">
              <a:solidFill>
                <a:srgbClr val="FF0000"/>
              </a:solidFill>
              <a:latin typeface="Arial Narrow" pitchFamily="34" charset="0"/>
            </a:endParaRPr>
          </a:p>
          <a:p>
            <a:pPr lvl="1"/>
            <a:r>
              <a:rPr lang="en-MY" sz="2200" smtClean="0">
                <a:latin typeface="Arial Narrow" pitchFamily="34" charset="0"/>
              </a:rPr>
              <a:t>Suatu cara memenuhi matlamat dengan cara yang salah.</a:t>
            </a:r>
          </a:p>
          <a:p>
            <a:pPr lvl="1"/>
            <a:endParaRPr lang="en-MY" sz="2200" smtClean="0">
              <a:latin typeface="Arial Narrow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MY" sz="2200" smtClean="0">
                <a:solidFill>
                  <a:srgbClr val="FF0000"/>
                </a:solidFill>
                <a:latin typeface="Arial Narrow" pitchFamily="34" charset="0"/>
              </a:rPr>
              <a:t>Misalnya</a:t>
            </a:r>
            <a:r>
              <a:rPr lang="en-MY" sz="2200" smtClean="0">
                <a:latin typeface="Arial Narrow" pitchFamily="34" charset="0"/>
              </a:rPr>
              <a:t>: pelajar yang ingin mendapatkan markah yang tinggi dalam peperiksaan tetapi tidak berupaya menjawab soalan yang dikemukakan akan cuba mendapatkan markah yang tinggi dengan melakukan kecurangan akademik. 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MY" sz="220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04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1104</TotalTime>
  <Words>1257</Words>
  <Application>Microsoft Office PowerPoint</Application>
  <PresentationFormat>On-screen Show (4:3)</PresentationFormat>
  <Paragraphs>213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Equity</vt:lpstr>
      <vt:lpstr> PENGURUSAN TINGKAH LAKU DAN DISIPLIN</vt:lpstr>
      <vt:lpstr>PowerPoint Presentation</vt:lpstr>
      <vt:lpstr>Pengenalan</vt:lpstr>
      <vt:lpstr>…Pengenalan</vt:lpstr>
      <vt:lpstr>Teori Punca Salah Laku Pelajar</vt:lpstr>
      <vt:lpstr>…Teori Punca Salah Laku Pelajar</vt:lpstr>
      <vt:lpstr>…Teori Punca Salah Laku Pelajar</vt:lpstr>
      <vt:lpstr>Jenis-jenis Devian</vt:lpstr>
      <vt:lpstr>…Jenis-jenis Devian</vt:lpstr>
      <vt:lpstr>…Jenis-jenis Devian</vt:lpstr>
      <vt:lpstr>…Jenis-jenis Devian</vt:lpstr>
      <vt:lpstr>…Jenis-jenis Devian</vt:lpstr>
      <vt:lpstr>PERSOALAN</vt:lpstr>
      <vt:lpstr>Punca Devian – Kelas Sosial</vt:lpstr>
      <vt:lpstr>…Punca Devian-jantina</vt:lpstr>
      <vt:lpstr>…Punca Devian-jantina</vt:lpstr>
      <vt:lpstr>REFLEKSI</vt:lpstr>
      <vt:lpstr>Prosedur Disiplin dan Salah Laku</vt:lpstr>
      <vt:lpstr>PowerPoint Presentation</vt:lpstr>
      <vt:lpstr>PowerPoint Presentation</vt:lpstr>
      <vt:lpstr>PowerPoint Presentation</vt:lpstr>
      <vt:lpstr>PowerPoint Presentation</vt:lpstr>
      <vt:lpstr>Surat Pekeliling Ikhtisas Bil. 8/1968:  “tiap-tiap guru hendaklah dapat menyelesaikan kebanyakan dari masalah tatatertib dan perkara-perkara kecil janganlah diserahkan kepada guru-guru besar”  </vt:lpstr>
      <vt:lpstr>Surat Pekeliling Ikhtisas Bil. 9/1975:  “semua guru hendaklah juga memahami benar-benar bahawa tiap-tiap mereka adalah bertanggungjawab untuk memelihara disiplin sesebuah sekolah”</vt:lpstr>
      <vt:lpstr>Surat Pekeliling Ikhtisas Bil.10/2001:  “….masalah disiplin mendapat perhatian Jemaah Menteri dan menyarankan supaya bilangan guru disiplin ditambah di sekolah-sekolah.”  “….semua guru hendaklah berfungsi sebagai guru disiplin dan berperanan membimbing murid-murid…”</vt:lpstr>
      <vt:lpstr>SURAT PEK.IKHTISAS BIL: 7/2003 Kuasa Guru Merotan Murid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Pengurusan tingkah laku dan disiplin</dc:title>
  <dc:creator>Microsoft</dc:creator>
  <cp:lastModifiedBy>Microsoft</cp:lastModifiedBy>
  <cp:revision>97</cp:revision>
  <dcterms:created xsi:type="dcterms:W3CDTF">2016-11-04T14:10:50Z</dcterms:created>
  <dcterms:modified xsi:type="dcterms:W3CDTF">2018-05-02T06:48:49Z</dcterms:modified>
</cp:coreProperties>
</file>